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  <p:sldId id="262" r:id="rId7"/>
    <p:sldId id="268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1.5784392127796518E-2"/>
          <c:y val="0.12101678243945622"/>
          <c:w val="0.83939230867579562"/>
          <c:h val="0.7831854355528782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现有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txPr>
              <a:bodyPr/>
              <a:lstStyle/>
              <a:p>
                <a:pPr>
                  <a:defRPr sz="1200">
                    <a:latin typeface="微软雅黑" pitchFamily="34" charset="-122"/>
                    <a:ea typeface="微软雅黑" pitchFamily="34" charset="-122"/>
                  </a:defRPr>
                </a:pPr>
                <a:endParaRPr lang="zh-CN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电信</c:v>
                </c:pt>
                <c:pt idx="1">
                  <c:v>联通</c:v>
                </c:pt>
                <c:pt idx="2">
                  <c:v>铁通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8370</c:v>
                </c:pt>
                <c:pt idx="1">
                  <c:v>6052</c:v>
                </c:pt>
                <c:pt idx="2">
                  <c:v>900</c:v>
                </c:pt>
              </c:numCache>
            </c:numRef>
          </c:val>
        </c:ser>
        <c:gapWidth val="133"/>
        <c:axId val="86816256"/>
        <c:axId val="86818176"/>
      </c:barChart>
      <c:catAx>
        <c:axId val="86816256"/>
        <c:scaling>
          <c:orientation val="minMax"/>
        </c:scaling>
        <c:axPos val="b"/>
        <c:numFmt formatCode="yyyy/m/d" sourceLinked="1"/>
        <c:tickLblPos val="nextTo"/>
        <c:txPr>
          <a:bodyPr/>
          <a:lstStyle/>
          <a:p>
            <a:pPr>
              <a:defRPr sz="1200">
                <a:latin typeface="微软雅黑" pitchFamily="34" charset="-122"/>
                <a:ea typeface="微软雅黑" pitchFamily="34" charset="-122"/>
              </a:defRPr>
            </a:pPr>
            <a:endParaRPr lang="zh-CN"/>
          </a:p>
        </c:txPr>
        <c:crossAx val="86818176"/>
        <c:crosses val="autoZero"/>
        <c:auto val="1"/>
        <c:lblAlgn val="ctr"/>
        <c:lblOffset val="100"/>
      </c:catAx>
      <c:valAx>
        <c:axId val="86818176"/>
        <c:scaling>
          <c:orientation val="minMax"/>
        </c:scaling>
        <c:axPos val="l"/>
        <c:numFmt formatCode="#,##0;[Red]\-#,##0" sourceLinked="0"/>
        <c:majorTickMark val="cross"/>
        <c:tickLblPos val="nextTo"/>
        <c:txPr>
          <a:bodyPr/>
          <a:lstStyle/>
          <a:p>
            <a:pPr>
              <a:defRPr sz="1200">
                <a:latin typeface="微软雅黑" pitchFamily="34" charset="-122"/>
                <a:ea typeface="微软雅黑" pitchFamily="34" charset="-122"/>
              </a:defRPr>
            </a:pPr>
            <a:endParaRPr lang="zh-CN"/>
          </a:p>
        </c:txPr>
        <c:crossAx val="868162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style val="10"/>
  <c:chart>
    <c:autoTitleDeleted val="1"/>
    <c:plotArea>
      <c:layout>
        <c:manualLayout>
          <c:layoutTarget val="inner"/>
          <c:xMode val="edge"/>
          <c:yMode val="edge"/>
          <c:x val="0.16884165882429394"/>
          <c:y val="0.20011045172017641"/>
          <c:w val="0.65638905365440747"/>
          <c:h val="0.5527777636814186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总体</c:v>
                </c:pt>
              </c:strCache>
            </c:strRef>
          </c:tx>
          <c:dPt>
            <c:idx val="2"/>
            <c:explosion val="1"/>
          </c:dPt>
          <c:dLbls>
            <c:dLbl>
              <c:idx val="0"/>
              <c:layout>
                <c:manualLayout>
                  <c:x val="0.21725643406433351"/>
                  <c:y val="7.7533753855936707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电信</a:t>
                    </a:r>
                    <a:r>
                      <a:rPr lang="en-US" altLang="zh-CN" dirty="0" smtClean="0"/>
                      <a:t>54.6%</a:t>
                    </a:r>
                    <a:endParaRPr lang="en-US" altLang="zh-CN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zh-CN" altLang="en-US" smtClean="0"/>
                      <a:t>联通</a:t>
                    </a:r>
                    <a:r>
                      <a:rPr lang="en-US" altLang="zh-CN" smtClean="0"/>
                      <a:t>39.4%</a:t>
                    </a:r>
                    <a:endParaRPr lang="en-US" altLang="zh-CN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2.6438533961841006E-2"/>
                  <c:y val="-0.14062604458622213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/>
                      <a:t>铁</a:t>
                    </a:r>
                    <a:r>
                      <a:rPr lang="zh-CN" altLang="en-US" dirty="0" smtClean="0"/>
                      <a:t>通 </a:t>
                    </a:r>
                    <a:r>
                      <a:rPr lang="en-US" altLang="zh-CN" dirty="0" smtClean="0"/>
                      <a:t>5.8%</a:t>
                    </a:r>
                    <a:endParaRPr lang="en-US" altLang="zh-CN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>
                    <a:latin typeface="微软雅黑" pitchFamily="34" charset="-122"/>
                    <a:ea typeface="微软雅黑" pitchFamily="34" charset="-122"/>
                  </a:defRPr>
                </a:pPr>
                <a:endParaRPr lang="zh-CN"/>
              </a:p>
            </c:txPr>
            <c:showVal val="1"/>
            <c:showCatName val="1"/>
            <c:showLeaderLines val="1"/>
          </c:dLbls>
          <c:cat>
            <c:strRef>
              <c:f>Sheet1!$A$2:$A$4</c:f>
              <c:strCache>
                <c:ptCount val="3"/>
                <c:pt idx="0">
                  <c:v>电信</c:v>
                </c:pt>
                <c:pt idx="1">
                  <c:v>联通</c:v>
                </c:pt>
                <c:pt idx="2">
                  <c:v>铁通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54.6</c:v>
                </c:pt>
                <c:pt idx="1">
                  <c:v>39.4</c:v>
                </c:pt>
                <c:pt idx="2">
                  <c:v>5.8</c:v>
                </c:pt>
              </c:numCache>
            </c:numRef>
          </c:val>
        </c:ser>
        <c:firstSliceAng val="194"/>
      </c:pieChart>
    </c:plotArea>
    <c:plotVisOnly val="1"/>
    <c:dispBlanksAs val="zero"/>
  </c:chart>
  <c:txPr>
    <a:bodyPr/>
    <a:lstStyle/>
    <a:p>
      <a:pPr>
        <a:defRPr sz="180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1.5784392127796518E-2"/>
          <c:y val="0.12101678243945622"/>
          <c:w val="0.83939230867579562"/>
          <c:h val="0.7831854355528784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现有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837</a:t>
                    </a:r>
                    <a:r>
                      <a:rPr lang="en-US" altLang="zh-CN" dirty="0" smtClean="0"/>
                      <a:t>0</a:t>
                    </a:r>
                    <a:endParaRPr lang="en-US" alt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微软雅黑" pitchFamily="34" charset="-122"/>
                    <a:ea typeface="微软雅黑" pitchFamily="34" charset="-122"/>
                  </a:defRPr>
                </a:pPr>
                <a:endParaRPr lang="zh-CN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电信</c:v>
                </c:pt>
                <c:pt idx="1">
                  <c:v>联通</c:v>
                </c:pt>
                <c:pt idx="2">
                  <c:v>移动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5096</c:v>
                </c:pt>
                <c:pt idx="1">
                  <c:v>5753</c:v>
                </c:pt>
                <c:pt idx="2">
                  <c:v>6700</c:v>
                </c:pt>
              </c:numCache>
            </c:numRef>
          </c:val>
        </c:ser>
        <c:gapWidth val="133"/>
        <c:axId val="89057536"/>
        <c:axId val="89541248"/>
      </c:barChart>
      <c:catAx>
        <c:axId val="89057536"/>
        <c:scaling>
          <c:orientation val="minMax"/>
        </c:scaling>
        <c:axPos val="b"/>
        <c:numFmt formatCode="yyyy/m/d" sourceLinked="1"/>
        <c:tickLblPos val="nextTo"/>
        <c:txPr>
          <a:bodyPr/>
          <a:lstStyle/>
          <a:p>
            <a:pPr>
              <a:defRPr sz="1200">
                <a:latin typeface="微软雅黑" pitchFamily="34" charset="-122"/>
                <a:ea typeface="微软雅黑" pitchFamily="34" charset="-122"/>
              </a:defRPr>
            </a:pPr>
            <a:endParaRPr lang="zh-CN"/>
          </a:p>
        </c:txPr>
        <c:crossAx val="89541248"/>
        <c:crosses val="autoZero"/>
        <c:auto val="1"/>
        <c:lblAlgn val="ctr"/>
        <c:lblOffset val="100"/>
      </c:catAx>
      <c:valAx>
        <c:axId val="89541248"/>
        <c:scaling>
          <c:orientation val="minMax"/>
        </c:scaling>
        <c:axPos val="l"/>
        <c:numFmt formatCode="#,##0;[Red]\-#,##0" sourceLinked="0"/>
        <c:majorTickMark val="cross"/>
        <c:tickLblPos val="nextTo"/>
        <c:txPr>
          <a:bodyPr/>
          <a:lstStyle/>
          <a:p>
            <a:pPr>
              <a:defRPr sz="1200">
                <a:latin typeface="微软雅黑" pitchFamily="34" charset="-122"/>
                <a:ea typeface="微软雅黑" pitchFamily="34" charset="-122"/>
              </a:defRPr>
            </a:pPr>
            <a:endParaRPr lang="zh-CN"/>
          </a:p>
        </c:txPr>
        <c:crossAx val="890575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style val="10"/>
  <c:chart>
    <c:autoTitleDeleted val="1"/>
    <c:plotArea>
      <c:layout>
        <c:manualLayout>
          <c:layoutTarget val="inner"/>
          <c:xMode val="edge"/>
          <c:yMode val="edge"/>
          <c:x val="0.16884165882429394"/>
          <c:y val="0.20011045172017641"/>
          <c:w val="0.65638905365440803"/>
          <c:h val="0.5527777636814186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总体</c:v>
                </c:pt>
              </c:strCache>
            </c:strRef>
          </c:tx>
          <c:dPt>
            <c:idx val="2"/>
            <c:explosion val="1"/>
          </c:dPt>
          <c:dLbls>
            <c:dLbl>
              <c:idx val="0"/>
              <c:layout>
                <c:manualLayout>
                  <c:x val="0.13240777857313291"/>
                  <c:y val="-5.6874947083227496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电信</a:t>
                    </a:r>
                    <a:endParaRPr lang="en-US" altLang="zh-CN" dirty="0" smtClean="0"/>
                  </a:p>
                  <a:p>
                    <a:r>
                      <a:rPr lang="en-US" altLang="zh-CN" dirty="0" smtClean="0"/>
                      <a:t>29%</a:t>
                    </a:r>
                    <a:endParaRPr lang="en-US" altLang="zh-CN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2.8718682891911224E-2"/>
                  <c:y val="1.7203877741088829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联通</a:t>
                    </a:r>
                    <a:r>
                      <a:rPr lang="en-US" altLang="zh-CN" dirty="0" smtClean="0"/>
                      <a:t>32.8%</a:t>
                    </a:r>
                    <a:endParaRPr lang="en-US" altLang="zh-CN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0.13416750178954895"/>
                  <c:y val="-0.11105621877910421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/>
                      <a:t>移动 </a:t>
                    </a:r>
                    <a:r>
                      <a:rPr lang="en-US" altLang="zh-CN" dirty="0" smtClean="0"/>
                      <a:t>38.2%</a:t>
                    </a:r>
                    <a:endParaRPr lang="en-US" altLang="zh-CN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>
                    <a:latin typeface="微软雅黑" pitchFamily="34" charset="-122"/>
                    <a:ea typeface="微软雅黑" pitchFamily="34" charset="-122"/>
                  </a:defRPr>
                </a:pPr>
                <a:endParaRPr lang="zh-CN"/>
              </a:p>
            </c:txPr>
            <c:showVal val="1"/>
            <c:showCatName val="1"/>
            <c:showLeaderLines val="1"/>
          </c:dLbls>
          <c:cat>
            <c:strRef>
              <c:f>Sheet1!$A$2:$A$4</c:f>
              <c:strCache>
                <c:ptCount val="3"/>
                <c:pt idx="0">
                  <c:v>电信</c:v>
                </c:pt>
                <c:pt idx="1">
                  <c:v>联通</c:v>
                </c:pt>
                <c:pt idx="2">
                  <c:v>移动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32.800000000000004</c:v>
                </c:pt>
                <c:pt idx="2">
                  <c:v>38.200000000000003</c:v>
                </c:pt>
              </c:numCache>
            </c:numRef>
          </c:val>
        </c:ser>
        <c:firstSliceAng val="194"/>
      </c:pieChart>
    </c:plotArea>
    <c:plotVisOnly val="1"/>
    <c:dispBlanksAs val="zero"/>
  </c:chart>
  <c:txPr>
    <a:bodyPr/>
    <a:lstStyle/>
    <a:p>
      <a:pPr>
        <a:defRPr sz="1800"/>
      </a:pPr>
      <a:endParaRPr lang="zh-CN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20C7B-6AA9-4D41-AA1E-DF6CBEBEB5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F135B-A5D0-4920-9C6A-247518459A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FFA4C-BEA7-4AE2-823F-DD23A9062E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FB9D-20A6-4680-BE79-BD69C5BEAE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DC0B7-F258-4F69-B989-D30126FAC0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B1FD9-CE96-4C9F-BE0B-81F6DD9A0D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DBB3A-7E05-4CB1-9026-CE3BBDAB08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DA5D4-7B6B-4066-86D1-AC9ECC41A2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62BBD-8603-4938-9996-A2EAF6E2B5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9BA00-20B7-4886-AE88-615C346E86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14355-FDCF-476C-83F8-4707CFFA81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宋体" charset="-122"/>
              </a:defRPr>
            </a:lvl1pPr>
          </a:lstStyle>
          <a:p>
            <a:pPr>
              <a:defRPr/>
            </a:pPr>
            <a:fld id="{643C28C6-D696-4ACA-B4E6-0A6923A261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图表 3"/>
          <p:cNvGraphicFramePr/>
          <p:nvPr>
            <p:extLst>
              <p:ext uri="{D42A27DB-BD31-4B8C-83A1-F6EECF244321}">
                <p14:modId xmlns="" xmlns:p14="http://schemas.microsoft.com/office/powerpoint/2010/main" val="1405144451"/>
              </p:ext>
            </p:extLst>
          </p:nvPr>
        </p:nvGraphicFramePr>
        <p:xfrm>
          <a:off x="647699" y="1476053"/>
          <a:ext cx="3771901" cy="4543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图表 5"/>
          <p:cNvGraphicFramePr/>
          <p:nvPr>
            <p:extLst>
              <p:ext uri="{D42A27DB-BD31-4B8C-83A1-F6EECF244321}">
                <p14:modId xmlns="" xmlns:p14="http://schemas.microsoft.com/office/powerpoint/2010/main" val="793246172"/>
              </p:ext>
            </p:extLst>
          </p:nvPr>
        </p:nvGraphicFramePr>
        <p:xfrm>
          <a:off x="4648200" y="1676400"/>
          <a:ext cx="419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6096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中国</a:t>
            </a:r>
            <a:r>
              <a:rPr lang="zh-CN" altLang="en-US" sz="2800" b="1" dirty="0"/>
              <a:t>固</a:t>
            </a:r>
            <a:r>
              <a:rPr lang="zh-CN" altLang="en-US" sz="2800" b="1" dirty="0" smtClean="0"/>
              <a:t>网用户比例</a:t>
            </a:r>
            <a:endParaRPr lang="en-US" altLang="zh-CN" sz="2800" b="1" dirty="0" smtClean="0"/>
          </a:p>
          <a:p>
            <a:pPr algn="ctr"/>
            <a:r>
              <a:rPr lang="en-US" sz="2000" dirty="0" smtClean="0"/>
              <a:t>2012</a:t>
            </a:r>
            <a:r>
              <a:rPr lang="zh-CN" altLang="en-US" sz="2000" dirty="0"/>
              <a:t>年上半年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57200"/>
            <a:ext cx="7121525" cy="587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" name="TextBox 72"/>
          <p:cNvSpPr txBox="1"/>
          <p:nvPr/>
        </p:nvSpPr>
        <p:spPr>
          <a:xfrm>
            <a:off x="2819400" y="609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联 通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838200"/>
            <a:ext cx="646191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19400" y="609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电 信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图表 3"/>
          <p:cNvGraphicFramePr/>
          <p:nvPr>
            <p:extLst>
              <p:ext uri="{D42A27DB-BD31-4B8C-83A1-F6EECF244321}">
                <p14:modId xmlns="" xmlns:p14="http://schemas.microsoft.com/office/powerpoint/2010/main" val="1405144451"/>
              </p:ext>
            </p:extLst>
          </p:nvPr>
        </p:nvGraphicFramePr>
        <p:xfrm>
          <a:off x="647699" y="1476053"/>
          <a:ext cx="3771901" cy="4543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图表 5"/>
          <p:cNvGraphicFramePr/>
          <p:nvPr>
            <p:extLst>
              <p:ext uri="{D42A27DB-BD31-4B8C-83A1-F6EECF244321}">
                <p14:modId xmlns="" xmlns:p14="http://schemas.microsoft.com/office/powerpoint/2010/main" val="793246172"/>
              </p:ext>
            </p:extLst>
          </p:nvPr>
        </p:nvGraphicFramePr>
        <p:xfrm>
          <a:off x="4495800" y="1905000"/>
          <a:ext cx="419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6096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中国</a:t>
            </a:r>
            <a:r>
              <a:rPr lang="en-US" altLang="zh-CN" sz="2800" b="1" dirty="0" smtClean="0"/>
              <a:t>3g</a:t>
            </a:r>
            <a:r>
              <a:rPr lang="zh-CN" altLang="en-US" sz="2800" b="1" dirty="0" smtClean="0"/>
              <a:t>移动网络用户比例</a:t>
            </a:r>
            <a:endParaRPr lang="en-US" altLang="zh-CN" sz="2800" b="1" dirty="0" smtClean="0"/>
          </a:p>
          <a:p>
            <a:pPr algn="ctr"/>
            <a:r>
              <a:rPr lang="en-US" sz="2000" dirty="0" smtClean="0"/>
              <a:t>2012</a:t>
            </a:r>
            <a:r>
              <a:rPr lang="zh-CN" altLang="en-US" sz="2000" dirty="0"/>
              <a:t>年上半年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838200"/>
            <a:ext cx="6624637" cy="515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3505200" y="762000"/>
            <a:ext cx="2066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/>
              <a:t>bgp</a:t>
            </a:r>
            <a:r>
              <a:rPr lang="zh-CN" altLang="en-US" sz="4000" dirty="0" smtClean="0"/>
              <a:t>多线</a:t>
            </a:r>
            <a:endParaRPr lang="en-US" altLang="zh-CN" sz="4000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33400" y="1828800"/>
            <a:ext cx="1013517" cy="16764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优点</a:t>
            </a:r>
            <a:endParaRPr kumimoji="1" lang="ko-KR" altLang="en-US" sz="3600" i="1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133600" y="1828800"/>
            <a:ext cx="5646737" cy="16764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dirty="0" smtClean="0"/>
              <a:t>的</a:t>
            </a:r>
            <a:endParaRPr kumimoji="1" lang="en-US" altLang="zh-CN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b="0" dirty="0" smtClean="0"/>
              <a:t>森</a:t>
            </a:r>
            <a:endParaRPr kumimoji="1" lang="en-US" altLang="zh-CN" sz="1400" b="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endParaRPr kumimoji="1" lang="ko-KR" altLang="en-US" sz="1400" b="0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33400" y="4114800"/>
            <a:ext cx="1013517" cy="16764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缺点</a:t>
            </a:r>
            <a:endParaRPr kumimoji="1" lang="ko-KR" altLang="en-US" sz="3600" i="1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133600" y="4114800"/>
            <a:ext cx="5646737" cy="16764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dirty="0" smtClean="0"/>
              <a:t>的</a:t>
            </a:r>
            <a:endParaRPr kumimoji="1" lang="en-US" altLang="zh-CN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b="0" dirty="0" smtClean="0"/>
              <a:t>森</a:t>
            </a:r>
            <a:endParaRPr kumimoji="1" lang="en-US" altLang="zh-CN" sz="1400" b="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endParaRPr kumimoji="1" lang="ko-KR" altLang="en-US" sz="1400" b="0" dirty="0"/>
          </a:p>
        </p:txBody>
      </p:sp>
      <p:pic>
        <p:nvPicPr>
          <p:cNvPr id="9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1270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2667000" y="762000"/>
            <a:ext cx="4288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 smtClean="0"/>
              <a:t>电信联通独立布网</a:t>
            </a:r>
            <a:endParaRPr lang="en-US" altLang="zh-CN" sz="4000" dirty="0" smtClean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85800" y="1981200"/>
            <a:ext cx="1013517" cy="14478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优点</a:t>
            </a:r>
            <a:endParaRPr kumimoji="1" lang="ko-KR" altLang="en-US" sz="3600" i="1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286000" y="1981200"/>
            <a:ext cx="5646737" cy="14478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价钱便宜</a:t>
            </a:r>
            <a:r>
              <a:rPr lang="en-US" sz="1400" dirty="0" smtClean="0"/>
              <a:t>, </a:t>
            </a:r>
            <a:r>
              <a:rPr lang="zh-CN" altLang="en-US" sz="1400" dirty="0" smtClean="0"/>
              <a:t>带宽性价比极高</a:t>
            </a:r>
            <a:endParaRPr lang="en-US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lang="en-US" sz="1400" dirty="0" smtClean="0"/>
              <a:t>3</a:t>
            </a:r>
            <a:r>
              <a:rPr lang="zh-CN" altLang="en-US" sz="1400" dirty="0" smtClean="0"/>
              <a:t>线城市</a:t>
            </a:r>
            <a:r>
              <a:rPr lang="en-US" sz="1400" dirty="0" smtClean="0"/>
              <a:t>100M</a:t>
            </a:r>
            <a:r>
              <a:rPr lang="zh-CN" altLang="en-US" sz="1400" dirty="0" smtClean="0"/>
              <a:t>带宽</a:t>
            </a:r>
            <a:r>
              <a:rPr lang="en-US" sz="1400" dirty="0" smtClean="0"/>
              <a:t>1</a:t>
            </a:r>
            <a:r>
              <a:rPr lang="zh-CN" altLang="en-US" sz="1400" dirty="0" smtClean="0"/>
              <a:t>万多就够了</a:t>
            </a:r>
            <a:endParaRPr kumimoji="1" lang="ko-KR" altLang="en-US" sz="1400" b="0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685800" y="4267200"/>
            <a:ext cx="1013517" cy="16764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缺点</a:t>
            </a:r>
            <a:endParaRPr kumimoji="1" lang="ko-KR" altLang="en-US" sz="3600" i="1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286000" y="4267200"/>
            <a:ext cx="5646737" cy="16764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数据同步问题</a:t>
            </a:r>
            <a:endParaRPr kumimoji="1" lang="en-US" altLang="zh-CN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域名如何智能解析</a:t>
            </a:r>
            <a:endParaRPr lang="en-US" altLang="zh-CN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网络偶发不稳定情况</a:t>
            </a:r>
            <a:endParaRPr kumimoji="1" lang="ko-KR" alt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3505200" y="762000"/>
            <a:ext cx="2066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/>
              <a:t>bgp</a:t>
            </a:r>
            <a:r>
              <a:rPr lang="zh-CN" altLang="en-US" sz="4000" dirty="0" smtClean="0"/>
              <a:t>多线</a:t>
            </a:r>
            <a:endParaRPr lang="en-US" altLang="zh-CN" sz="4000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33400" y="1828800"/>
            <a:ext cx="1013517" cy="16764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优点</a:t>
            </a:r>
            <a:endParaRPr kumimoji="1" lang="ko-KR" altLang="en-US" sz="3600" i="1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133600" y="1828800"/>
            <a:ext cx="5646737" cy="16764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dirty="0" smtClean="0"/>
              <a:t>的</a:t>
            </a:r>
            <a:endParaRPr kumimoji="1" lang="en-US" altLang="zh-CN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b="0" dirty="0" smtClean="0"/>
              <a:t>森</a:t>
            </a:r>
            <a:endParaRPr kumimoji="1" lang="en-US" altLang="zh-CN" sz="1400" b="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endParaRPr kumimoji="1" lang="ko-KR" altLang="en-US" sz="1400" b="0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33400" y="4114800"/>
            <a:ext cx="1013517" cy="16764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缺点</a:t>
            </a:r>
            <a:endParaRPr kumimoji="1" lang="ko-KR" altLang="en-US" sz="3600" i="1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133600" y="4114800"/>
            <a:ext cx="5646737" cy="16764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dirty="0" smtClean="0"/>
              <a:t>的</a:t>
            </a:r>
            <a:endParaRPr kumimoji="1" lang="en-US" altLang="zh-CN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b="0" dirty="0" smtClean="0"/>
              <a:t>森</a:t>
            </a:r>
            <a:endParaRPr kumimoji="1" lang="en-US" altLang="zh-CN" sz="1400" b="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endParaRPr kumimoji="1" lang="ko-KR" altLang="en-US" sz="1400" b="0" dirty="0"/>
          </a:p>
        </p:txBody>
      </p:sp>
      <p:pic>
        <p:nvPicPr>
          <p:cNvPr id="9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3657600" y="914400"/>
            <a:ext cx="2066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/>
              <a:t>bgp</a:t>
            </a:r>
            <a:r>
              <a:rPr lang="zh-CN" altLang="en-US" sz="4000" dirty="0" smtClean="0"/>
              <a:t>多线</a:t>
            </a:r>
            <a:endParaRPr lang="en-US" altLang="zh-CN" sz="4000" dirty="0" smtClean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85800" y="1981200"/>
            <a:ext cx="1013517" cy="16764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优点</a:t>
            </a:r>
            <a:endParaRPr kumimoji="1" lang="ko-KR" altLang="en-US" sz="3600" i="1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286000" y="1981200"/>
            <a:ext cx="5646737" cy="16764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网络会有偶发的不稳定情况</a:t>
            </a:r>
            <a:endParaRPr kumimoji="1" lang="en-US" altLang="zh-CN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电信大约在</a:t>
            </a:r>
            <a:r>
              <a:rPr lang="en-US" sz="1400" dirty="0" smtClean="0"/>
              <a:t>20ms</a:t>
            </a:r>
            <a:r>
              <a:rPr lang="zh-CN" altLang="en-US" sz="1400" dirty="0" smtClean="0"/>
              <a:t>左右</a:t>
            </a:r>
            <a:endParaRPr lang="en-US" altLang="zh-CN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联通大约在</a:t>
            </a:r>
            <a:r>
              <a:rPr lang="en-US" sz="1400" dirty="0" smtClean="0"/>
              <a:t>30ms</a:t>
            </a:r>
            <a:endParaRPr kumimoji="1" lang="ko-KR" altLang="en-US" sz="1400" b="0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685800" y="4267200"/>
            <a:ext cx="1013517" cy="16764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缺点</a:t>
            </a:r>
            <a:endParaRPr kumimoji="1" lang="ko-KR" altLang="en-US" sz="3600" i="1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286000" y="4267200"/>
            <a:ext cx="5646737" cy="16764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价格超级贵</a:t>
            </a:r>
            <a:r>
              <a:rPr lang="en-US" sz="1400" dirty="0" smtClean="0"/>
              <a:t>,</a:t>
            </a:r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是单线放带宽的</a:t>
            </a:r>
            <a:r>
              <a:rPr lang="en-US" sz="1400" dirty="0" smtClean="0"/>
              <a:t>15~20</a:t>
            </a:r>
            <a:r>
              <a:rPr lang="zh-CN" altLang="en-US" sz="1400" dirty="0" smtClean="0"/>
              <a:t>倍之间</a:t>
            </a:r>
            <a:endParaRPr kumimoji="1" lang="ko-KR" alt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3505200" y="762000"/>
            <a:ext cx="2066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/>
              <a:t>bgp</a:t>
            </a:r>
            <a:r>
              <a:rPr lang="zh-CN" altLang="en-US" sz="4000" dirty="0" smtClean="0"/>
              <a:t>多线</a:t>
            </a:r>
            <a:endParaRPr lang="en-US" altLang="zh-CN" sz="4000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33400" y="1828800"/>
            <a:ext cx="1013517" cy="16764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优点</a:t>
            </a:r>
            <a:endParaRPr kumimoji="1" lang="ko-KR" altLang="en-US" sz="3600" i="1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133600" y="1828800"/>
            <a:ext cx="5646737" cy="16764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dirty="0" smtClean="0"/>
              <a:t>的</a:t>
            </a:r>
            <a:endParaRPr kumimoji="1" lang="en-US" altLang="zh-CN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b="0" dirty="0" smtClean="0"/>
              <a:t>森</a:t>
            </a:r>
            <a:endParaRPr kumimoji="1" lang="en-US" altLang="zh-CN" sz="1400" b="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endParaRPr kumimoji="1" lang="ko-KR" altLang="en-US" sz="1400" b="0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33400" y="4114800"/>
            <a:ext cx="1013517" cy="16764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缺点</a:t>
            </a:r>
            <a:endParaRPr kumimoji="1" lang="ko-KR" altLang="en-US" sz="3600" i="1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133600" y="4114800"/>
            <a:ext cx="5646737" cy="16764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dirty="0" smtClean="0"/>
              <a:t>的</a:t>
            </a:r>
            <a:endParaRPr kumimoji="1" lang="en-US" altLang="zh-CN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b="0" dirty="0" smtClean="0"/>
              <a:t>森</a:t>
            </a:r>
            <a:endParaRPr kumimoji="1" lang="en-US" altLang="zh-CN" sz="1400" b="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endParaRPr kumimoji="1" lang="ko-KR" altLang="en-US" sz="1400" b="0" dirty="0"/>
          </a:p>
        </p:txBody>
      </p:sp>
      <p:pic>
        <p:nvPicPr>
          <p:cNvPr id="9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3657600" y="914400"/>
            <a:ext cx="20377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/>
              <a:t>cdn</a:t>
            </a:r>
            <a:r>
              <a:rPr lang="zh-CN" altLang="en-US" sz="4000" dirty="0" smtClean="0"/>
              <a:t>加速</a:t>
            </a:r>
            <a:endParaRPr lang="en-US" altLang="zh-CN" sz="4000" dirty="0" smtClean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85800" y="1981200"/>
            <a:ext cx="1013517" cy="16764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优点</a:t>
            </a:r>
            <a:endParaRPr kumimoji="1" lang="ko-KR" altLang="en-US" sz="3600" i="1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286000" y="1981200"/>
            <a:ext cx="5646737" cy="16764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服务器本身线路无要求，带宽占用不大。</a:t>
            </a:r>
            <a:endParaRPr lang="en-US" altLang="zh-CN" sz="140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kumimoji="1" lang="zh-CN" altLang="en-US" sz="1400" b="0" dirty="0" smtClean="0"/>
              <a:t>用户就近访问</a:t>
            </a:r>
            <a:r>
              <a:rPr kumimoji="1" lang="en-US" altLang="zh-CN" sz="1400" b="0" dirty="0" err="1" smtClean="0"/>
              <a:t>cdn</a:t>
            </a:r>
            <a:r>
              <a:rPr kumimoji="1" lang="zh-CN" altLang="en-US" sz="1400" b="0" dirty="0" smtClean="0"/>
              <a:t>运营商的服务器。</a:t>
            </a:r>
            <a:endParaRPr kumimoji="1" lang="en-US" altLang="zh-CN" sz="1400" b="0" dirty="0" smtClean="0"/>
          </a:p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结算灵活， 按量结算。</a:t>
            </a:r>
            <a:endParaRPr kumimoji="1" lang="ko-KR" altLang="en-US" sz="1400" b="0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685800" y="4267200"/>
            <a:ext cx="1013517" cy="1676400"/>
          </a:xfrm>
          <a:prstGeom prst="homePlate">
            <a:avLst>
              <a:gd name="adj" fmla="val 25000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/>
            <a:r>
              <a:rPr kumimoji="1" lang="zh-CN" altLang="en-US" sz="3600" i="1" dirty="0" smtClean="0"/>
              <a:t>缺点</a:t>
            </a:r>
            <a:endParaRPr kumimoji="1" lang="ko-KR" altLang="en-US" sz="3600" i="1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286000" y="4267200"/>
            <a:ext cx="5646737" cy="16764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atinLnBrk="1">
              <a:lnSpc>
                <a:spcPct val="140000"/>
              </a:lnSpc>
              <a:buFontTx/>
              <a:buChar char="•"/>
            </a:pPr>
            <a:r>
              <a:rPr lang="zh-CN" altLang="en-US" sz="1400" dirty="0" smtClean="0"/>
              <a:t>带宽流量上来以后</a:t>
            </a:r>
            <a:r>
              <a:rPr lang="en-US" sz="1400" dirty="0" smtClean="0"/>
              <a:t>, </a:t>
            </a:r>
            <a:r>
              <a:rPr lang="zh-CN" altLang="en-US" sz="1400" dirty="0" smtClean="0"/>
              <a:t>价钱非常的贵。</a:t>
            </a:r>
            <a:endParaRPr kumimoji="1" lang="en-US" altLang="zh-CN" sz="1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豆瓣\16-国贸图标\设计文件\1-幻灯片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56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61"/>
          <p:cNvSpPr>
            <a:spLocks noChangeShapeType="1"/>
          </p:cNvSpPr>
          <p:nvPr/>
        </p:nvSpPr>
        <p:spPr bwMode="auto">
          <a:xfrm>
            <a:off x="1443122" y="1321196"/>
            <a:ext cx="4801184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菱形 5"/>
          <p:cNvSpPr/>
          <p:nvPr/>
        </p:nvSpPr>
        <p:spPr bwMode="auto">
          <a:xfrm>
            <a:off x="914400" y="1143000"/>
            <a:ext cx="357188" cy="357187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0"/>
          </a:p>
        </p:txBody>
      </p:sp>
      <p:sp>
        <p:nvSpPr>
          <p:cNvPr id="7" name="TextBox 6"/>
          <p:cNvSpPr txBox="1"/>
          <p:nvPr/>
        </p:nvSpPr>
        <p:spPr>
          <a:xfrm>
            <a:off x="1600200" y="685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总 结</a:t>
            </a:r>
            <a:endParaRPr lang="zh-CN" alt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1981200"/>
            <a:ext cx="6400800" cy="341632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4000"/>
                </a:schemeClr>
              </a:gs>
              <a:gs pos="100000">
                <a:srgbClr val="DDDDDD"/>
              </a:gs>
            </a:gsLst>
            <a:lin ang="0" scaled="1"/>
          </a:gra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CN" altLang="en-US" dirty="0" smtClean="0"/>
              <a:t>用户在哪里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  <a:defRPr/>
            </a:pPr>
            <a:endParaRPr lang="en-US" altLang="zh-CN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dirty="0" smtClean="0"/>
              <a:t>用户量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  <a:defRPr/>
            </a:pPr>
            <a:endParaRPr lang="en-US" altLang="zh-CN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dirty="0" smtClean="0"/>
              <a:t>收益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  <a:defRPr/>
            </a:pPr>
            <a:endParaRPr lang="en-US" altLang="zh-CN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dirty="0" smtClean="0"/>
              <a:t>流量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  <a:defRPr/>
            </a:pPr>
            <a:endParaRPr lang="en-US" altLang="zh-CN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dirty="0" smtClean="0"/>
              <a:t>技术支撑能力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  <a:defRPr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zh-CN" altLang="en-US" dirty="0" smtClean="0">
                <a:latin typeface="Arial" pitchFamily="34" charset="0"/>
                <a:ea typeface="宋体" pitchFamily="2" charset="-122"/>
              </a:rPr>
              <a:t>综合考虑 ，</a:t>
            </a:r>
            <a:r>
              <a:rPr lang="zh-CN" altLang="en-US" dirty="0" smtClean="0"/>
              <a:t>选择一个最适合你的网络环境</a:t>
            </a:r>
            <a:endParaRPr lang="zh-CN" altLang="en-US" dirty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203</Words>
  <Application>Microsoft PowerPoint</Application>
  <PresentationFormat>全屏显示(4:3)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qs-book</cp:lastModifiedBy>
  <cp:revision>26</cp:revision>
  <cp:lastPrinted>1601-01-01T00:00:00Z</cp:lastPrinted>
  <dcterms:created xsi:type="dcterms:W3CDTF">2010-11-17T09:30:31Z</dcterms:created>
  <dcterms:modified xsi:type="dcterms:W3CDTF">2012-10-19T01:57:32Z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